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84" r:id="rId6"/>
    <p:sldId id="261" r:id="rId7"/>
    <p:sldId id="285" r:id="rId8"/>
    <p:sldId id="286" r:id="rId9"/>
    <p:sldId id="288" r:id="rId10"/>
    <p:sldId id="289" r:id="rId11"/>
    <p:sldId id="290" r:id="rId12"/>
    <p:sldId id="279" r:id="rId13"/>
  </p:sldIdLst>
  <p:sldSz cx="9144000" cy="5143500" type="screen16x9"/>
  <p:notesSz cx="6858000" cy="9144000"/>
  <p:embeddedFontLst>
    <p:embeddedFont>
      <p:font typeface="Montserrat" pitchFamily="2" charset="77"/>
      <p:regular r:id="rId15"/>
      <p:bold r:id="rId16"/>
      <p:italic r:id="rId17"/>
      <p:boldItalic r:id="rId18"/>
    </p:embeddedFont>
    <p:embeddedFont>
      <p:font typeface="PT Serif" panose="020A0603040505020204" pitchFamily="18" charset="77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AFB7A1-677B-442D-B4FA-AD72F303E485}">
  <a:tblStyle styleId="{98AFB7A1-677B-442D-B4FA-AD72F303E4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3"/>
    <p:restoredTop sz="94697"/>
  </p:normalViewPr>
  <p:slideViewPr>
    <p:cSldViewPr snapToGrid="0" snapToObjects="1">
      <p:cViewPr varScale="1">
        <p:scale>
          <a:sx n="116" d="100"/>
          <a:sy n="116" d="100"/>
        </p:scale>
        <p:origin x="2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7241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/>
          <p:nvPr/>
        </p:nvSpPr>
        <p:spPr>
          <a:xfrm>
            <a:off x="8142711" y="3918330"/>
            <a:ext cx="943913" cy="13373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2" name="Google Shape;22;p2"/>
          <p:cNvSpPr/>
          <p:nvPr/>
        </p:nvSpPr>
        <p:spPr>
          <a:xfrm>
            <a:off x="8246778" y="1061814"/>
            <a:ext cx="565397" cy="794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" name="Google Shape;23;p2"/>
          <p:cNvSpPr/>
          <p:nvPr/>
        </p:nvSpPr>
        <p:spPr>
          <a:xfrm>
            <a:off x="7302238" y="4554392"/>
            <a:ext cx="623239" cy="66856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4" name="Google Shape;24;p2"/>
          <p:cNvSpPr/>
          <p:nvPr/>
        </p:nvSpPr>
        <p:spPr>
          <a:xfrm>
            <a:off x="8812176" y="313545"/>
            <a:ext cx="505297" cy="64940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5" name="Google Shape;25;p2"/>
          <p:cNvSpPr/>
          <p:nvPr/>
        </p:nvSpPr>
        <p:spPr>
          <a:xfrm>
            <a:off x="7486177" y="4101249"/>
            <a:ext cx="218857" cy="3385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6" name="Google Shape;26;p2"/>
          <p:cNvSpPr/>
          <p:nvPr/>
        </p:nvSpPr>
        <p:spPr>
          <a:xfrm>
            <a:off x="6980299" y="-88163"/>
            <a:ext cx="707299" cy="105647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7" name="Google Shape;27;p2"/>
          <p:cNvSpPr/>
          <p:nvPr/>
        </p:nvSpPr>
        <p:spPr>
          <a:xfrm>
            <a:off x="8353588" y="325842"/>
            <a:ext cx="315620" cy="43634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8" name="Google Shape;28;p2"/>
          <p:cNvSpPr/>
          <p:nvPr/>
        </p:nvSpPr>
        <p:spPr>
          <a:xfrm>
            <a:off x="7687616" y="916471"/>
            <a:ext cx="245359" cy="4531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9" name="Google Shape;29;p2"/>
          <p:cNvSpPr/>
          <p:nvPr/>
        </p:nvSpPr>
        <p:spPr>
          <a:xfrm>
            <a:off x="8637153" y="2924174"/>
            <a:ext cx="816948" cy="11061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30" name="Google Shape;30;p2"/>
          <p:cNvSpPr/>
          <p:nvPr/>
        </p:nvSpPr>
        <p:spPr>
          <a:xfrm rot="-5400000">
            <a:off x="6840000" y="4568068"/>
            <a:ext cx="417000" cy="3285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5400000">
            <a:off x="6496124" y="-12475"/>
            <a:ext cx="589800" cy="407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208235" y="3375182"/>
            <a:ext cx="218854" cy="30986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33" name="Google Shape;33;p2"/>
          <p:cNvSpPr/>
          <p:nvPr/>
        </p:nvSpPr>
        <p:spPr>
          <a:xfrm>
            <a:off x="8013853" y="659316"/>
            <a:ext cx="258850" cy="30899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34" name="Google Shape;34;p2"/>
          <p:cNvSpPr/>
          <p:nvPr/>
        </p:nvSpPr>
        <p:spPr>
          <a:xfrm>
            <a:off x="7828438" y="4163755"/>
            <a:ext cx="206506" cy="213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35" name="Google Shape;35;p2"/>
          <p:cNvSpPr/>
          <p:nvPr/>
        </p:nvSpPr>
        <p:spPr>
          <a:xfrm>
            <a:off x="8003439" y="1292797"/>
            <a:ext cx="172864" cy="2111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36" name="Google Shape;36;p2"/>
          <p:cNvSpPr/>
          <p:nvPr/>
        </p:nvSpPr>
        <p:spPr>
          <a:xfrm>
            <a:off x="7939495" y="-95340"/>
            <a:ext cx="476421" cy="6611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37" name="Google Shape;37;p2"/>
          <p:cNvSpPr/>
          <p:nvPr/>
        </p:nvSpPr>
        <p:spPr>
          <a:xfrm>
            <a:off x="7709340" y="156126"/>
            <a:ext cx="64053" cy="1582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38" name="Google Shape;38;p2"/>
          <p:cNvSpPr/>
          <p:nvPr/>
        </p:nvSpPr>
        <p:spPr>
          <a:xfrm>
            <a:off x="9017902" y="4284544"/>
            <a:ext cx="121390" cy="1663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39" name="Google Shape;39;p2"/>
          <p:cNvSpPr/>
          <p:nvPr/>
        </p:nvSpPr>
        <p:spPr>
          <a:xfrm>
            <a:off x="8736528" y="68644"/>
            <a:ext cx="172852" cy="2515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40" name="Google Shape;40;p2"/>
          <p:cNvSpPr/>
          <p:nvPr/>
        </p:nvSpPr>
        <p:spPr>
          <a:xfrm>
            <a:off x="9053841" y="1122374"/>
            <a:ext cx="172853" cy="22214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1661700" y="1991825"/>
            <a:ext cx="5820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240789" y="-249878"/>
            <a:ext cx="1325150" cy="183895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43" name="Google Shape;43;p2"/>
          <p:cNvSpPr/>
          <p:nvPr/>
        </p:nvSpPr>
        <p:spPr>
          <a:xfrm>
            <a:off x="1462669" y="359548"/>
            <a:ext cx="684178" cy="835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44" name="Google Shape;44;p2"/>
          <p:cNvSpPr/>
          <p:nvPr/>
        </p:nvSpPr>
        <p:spPr>
          <a:xfrm>
            <a:off x="-145673" y="1499255"/>
            <a:ext cx="545851" cy="81531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45" name="Google Shape;45;p2"/>
          <p:cNvSpPr/>
          <p:nvPr/>
        </p:nvSpPr>
        <p:spPr>
          <a:xfrm>
            <a:off x="468639" y="3330899"/>
            <a:ext cx="596301" cy="711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0</a:t>
            </a:r>
          </a:p>
        </p:txBody>
      </p:sp>
      <p:sp>
        <p:nvSpPr>
          <p:cNvPr id="46" name="Google Shape;46;p2"/>
          <p:cNvSpPr/>
          <p:nvPr/>
        </p:nvSpPr>
        <p:spPr>
          <a:xfrm>
            <a:off x="2715924" y="4728432"/>
            <a:ext cx="422823" cy="54341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8</a:t>
            </a:r>
          </a:p>
        </p:txBody>
      </p:sp>
      <p:sp>
        <p:nvSpPr>
          <p:cNvPr id="47" name="Google Shape;47;p2"/>
          <p:cNvSpPr/>
          <p:nvPr/>
        </p:nvSpPr>
        <p:spPr>
          <a:xfrm>
            <a:off x="857004" y="4218046"/>
            <a:ext cx="948321" cy="10172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48" name="Google Shape;48;p2"/>
          <p:cNvSpPr/>
          <p:nvPr/>
        </p:nvSpPr>
        <p:spPr>
          <a:xfrm>
            <a:off x="6477124" y="659323"/>
            <a:ext cx="375994" cy="4184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¥</a:t>
            </a:r>
          </a:p>
        </p:txBody>
      </p:sp>
      <p:sp>
        <p:nvSpPr>
          <p:cNvPr id="49" name="Google Shape;49;p2"/>
          <p:cNvSpPr/>
          <p:nvPr/>
        </p:nvSpPr>
        <p:spPr>
          <a:xfrm>
            <a:off x="2001208" y="4048123"/>
            <a:ext cx="340184" cy="4966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2</a:t>
            </a:r>
          </a:p>
        </p:txBody>
      </p:sp>
      <p:sp>
        <p:nvSpPr>
          <p:cNvPr id="50" name="Google Shape;50;p2"/>
          <p:cNvSpPr/>
          <p:nvPr/>
        </p:nvSpPr>
        <p:spPr>
          <a:xfrm>
            <a:off x="-202825" y="3641301"/>
            <a:ext cx="863938" cy="11989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9</a:t>
            </a:r>
          </a:p>
        </p:txBody>
      </p:sp>
      <p:sp>
        <p:nvSpPr>
          <p:cNvPr id="51" name="Google Shape;51;p2"/>
          <p:cNvSpPr/>
          <p:nvPr/>
        </p:nvSpPr>
        <p:spPr>
          <a:xfrm rot="-5400000">
            <a:off x="1953573" y="-64893"/>
            <a:ext cx="756300" cy="595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 rot="5400000">
            <a:off x="2309286" y="4286696"/>
            <a:ext cx="746700" cy="515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909496" y="3809336"/>
            <a:ext cx="234870" cy="3321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3</a:t>
            </a:r>
          </a:p>
        </p:txBody>
      </p:sp>
      <p:sp>
        <p:nvSpPr>
          <p:cNvPr id="54" name="Google Shape;54;p2"/>
          <p:cNvSpPr/>
          <p:nvPr/>
        </p:nvSpPr>
        <p:spPr>
          <a:xfrm>
            <a:off x="180514" y="977226"/>
            <a:ext cx="178753" cy="33011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1</a:t>
            </a:r>
          </a:p>
        </p:txBody>
      </p:sp>
      <p:sp>
        <p:nvSpPr>
          <p:cNvPr id="55" name="Google Shape;55;p2"/>
          <p:cNvSpPr/>
          <p:nvPr/>
        </p:nvSpPr>
        <p:spPr>
          <a:xfrm>
            <a:off x="2001208" y="4738570"/>
            <a:ext cx="172436" cy="2450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£</a:t>
            </a:r>
          </a:p>
        </p:txBody>
      </p:sp>
      <p:sp>
        <p:nvSpPr>
          <p:cNvPr id="56" name="Google Shape;56;p2"/>
          <p:cNvSpPr/>
          <p:nvPr/>
        </p:nvSpPr>
        <p:spPr>
          <a:xfrm>
            <a:off x="3322800" y="4742227"/>
            <a:ext cx="163350" cy="23774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5</a:t>
            </a:r>
          </a:p>
        </p:txBody>
      </p:sp>
      <p:sp>
        <p:nvSpPr>
          <p:cNvPr id="57" name="Google Shape;57;p2"/>
          <p:cNvSpPr/>
          <p:nvPr/>
        </p:nvSpPr>
        <p:spPr>
          <a:xfrm>
            <a:off x="2629623" y="359546"/>
            <a:ext cx="461790" cy="639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7</a:t>
            </a:r>
          </a:p>
        </p:txBody>
      </p:sp>
      <p:sp>
        <p:nvSpPr>
          <p:cNvPr id="58" name="Google Shape;58;p2"/>
          <p:cNvSpPr/>
          <p:nvPr/>
        </p:nvSpPr>
        <p:spPr>
          <a:xfrm>
            <a:off x="65335" y="101130"/>
            <a:ext cx="123829" cy="17531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59" name="Google Shape;59;p2"/>
          <p:cNvSpPr/>
          <p:nvPr/>
        </p:nvSpPr>
        <p:spPr>
          <a:xfrm>
            <a:off x="575656" y="4769892"/>
            <a:ext cx="128737" cy="1824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5</a:t>
            </a:r>
          </a:p>
        </p:txBody>
      </p:sp>
      <p:sp>
        <p:nvSpPr>
          <p:cNvPr id="60" name="Google Shape;60;p2"/>
          <p:cNvSpPr/>
          <p:nvPr/>
        </p:nvSpPr>
        <p:spPr>
          <a:xfrm>
            <a:off x="735785" y="1757713"/>
            <a:ext cx="212661" cy="27330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6</a:t>
            </a:r>
          </a:p>
        </p:txBody>
      </p:sp>
      <p:sp>
        <p:nvSpPr>
          <p:cNvPr id="61" name="Google Shape;61;p2"/>
          <p:cNvSpPr/>
          <p:nvPr/>
        </p:nvSpPr>
        <p:spPr>
          <a:xfrm>
            <a:off x="1617563" y="68452"/>
            <a:ext cx="187263" cy="24066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9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007074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600"/>
              <a:buNone/>
              <a:defRPr sz="3600">
                <a:solidFill>
                  <a:srgbClr val="EFEFE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None/>
              <a:defRPr sz="1800">
                <a:solidFill>
                  <a:srgbClr val="6AA84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66" name="Google Shape;66;p3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67" name="Google Shape;67;p3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68" name="Google Shape;68;p3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69" name="Google Shape;69;p3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70" name="Google Shape;70;p3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71" name="Google Shape;71;p3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72" name="Google Shape;72;p3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73" name="Google Shape;73;p3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74" name="Google Shape;74;p3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77" name="Google Shape;77;p3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78" name="Google Shape;78;p3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79" name="Google Shape;79;p3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80" name="Google Shape;80;p3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81" name="Google Shape;81;p3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82" name="Google Shape;82;p3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83" name="Google Shape;83;p3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84" name="Google Shape;84;p3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10" name="Google Shape;110;p5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11" name="Google Shape;111;p5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12" name="Google Shape;112;p5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13" name="Google Shape;113;p5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14" name="Google Shape;114;p5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15" name="Google Shape;115;p5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16" name="Google Shape;116;p5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17" name="Google Shape;117;p5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18" name="Google Shape;118;p5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21" name="Google Shape;121;p5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22" name="Google Shape;122;p5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23" name="Google Shape;123;p5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24" name="Google Shape;124;p5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25" name="Google Shape;125;p5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26" name="Google Shape;126;p5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27" name="Google Shape;127;p5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28" name="Google Shape;128;p5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717780" y="780900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body" idx="1"/>
          </p:nvPr>
        </p:nvSpPr>
        <p:spPr>
          <a:xfrm>
            <a:off x="717780" y="151357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⋅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34" name="Google Shape;134;p6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35" name="Google Shape;135;p6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36" name="Google Shape;136;p6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37" name="Google Shape;137;p6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38" name="Google Shape;138;p6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39" name="Google Shape;139;p6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40" name="Google Shape;140;p6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41" name="Google Shape;141;p6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42" name="Google Shape;142;p6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6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45" name="Google Shape;145;p6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46" name="Google Shape;146;p6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47" name="Google Shape;147;p6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48" name="Google Shape;148;p6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49" name="Google Shape;149;p6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50" name="Google Shape;150;p6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51" name="Google Shape;151;p6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52" name="Google Shape;152;p6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53" name="Google Shape;153;p6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6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5" name="Google Shape;155;p6"/>
          <p:cNvSpPr txBox="1">
            <a:spLocks noGrp="1"/>
          </p:cNvSpPr>
          <p:nvPr>
            <p:ph type="body" idx="2"/>
          </p:nvPr>
        </p:nvSpPr>
        <p:spPr>
          <a:xfrm>
            <a:off x="3563910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6" name="Google Shape;156;p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31" name="Google Shape;231;p10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2" name="Google Shape;232;p10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33" name="Google Shape;233;p10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34" name="Google Shape;234;p10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35" name="Google Shape;235;p10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36" name="Google Shape;236;p10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37" name="Google Shape;237;p10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38" name="Google Shape;238;p10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239" name="Google Shape;239;p10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0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0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242" name="Google Shape;242;p10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243" name="Google Shape;243;p10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244" name="Google Shape;244;p10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245" name="Google Shape;245;p10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246" name="Google Shape;246;p10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247" name="Google Shape;247;p10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248" name="Google Shape;248;p10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249" name="Google Shape;249;p10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250" name="Google Shape;250;p10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0404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825798" y="-750"/>
            <a:ext cx="7486405" cy="5145000"/>
            <a:chOff x="825798" y="-750"/>
            <a:chExt cx="7486405" cy="5145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825798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65762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489443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8312202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7480380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6648557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816734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498491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4153089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3321266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735875" y="1513574"/>
            <a:ext cx="5917200" cy="30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⊸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▫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⋅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sz="1100" b="1">
                <a:solidFill>
                  <a:srgbClr val="00707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home-hustler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slide" Target="slide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"/>
          <p:cNvSpPr txBox="1">
            <a:spLocks noGrp="1"/>
          </p:cNvSpPr>
          <p:nvPr>
            <p:ph type="ctrTitle"/>
          </p:nvPr>
        </p:nvSpPr>
        <p:spPr>
          <a:xfrm>
            <a:off x="644978" y="1981551"/>
            <a:ext cx="7847859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accent3"/>
                </a:solidFill>
              </a:rPr>
              <a:t>CIS 499</a:t>
            </a:r>
            <a:br>
              <a:rPr lang="en" dirty="0">
                <a:solidFill>
                  <a:schemeClr val="accent3"/>
                </a:solidFill>
              </a:rPr>
            </a:br>
            <a:r>
              <a:rPr lang="en" dirty="0">
                <a:solidFill>
                  <a:schemeClr val="accent3"/>
                </a:solidFill>
              </a:rPr>
              <a:t>Home Hustler</a:t>
            </a:r>
            <a:br>
              <a:rPr lang="en" dirty="0">
                <a:solidFill>
                  <a:schemeClr val="accent3"/>
                </a:solidFill>
              </a:rPr>
            </a:br>
            <a:r>
              <a:rPr lang="en" sz="2000" dirty="0">
                <a:solidFill>
                  <a:schemeClr val="bg1"/>
                </a:solidFill>
              </a:rPr>
              <a:t>Team: </a:t>
            </a:r>
            <a:r>
              <a:rPr lang="en-US" sz="2000" dirty="0">
                <a:solidFill>
                  <a:schemeClr val="bg1"/>
                </a:solidFill>
              </a:rPr>
              <a:t>Blake </a:t>
            </a:r>
            <a:r>
              <a:rPr lang="en-US" sz="2000" dirty="0" err="1">
                <a:solidFill>
                  <a:schemeClr val="bg1"/>
                </a:solidFill>
              </a:rPr>
              <a:t>Edens</a:t>
            </a:r>
            <a:r>
              <a:rPr lang="en-US" sz="2000" dirty="0">
                <a:solidFill>
                  <a:schemeClr val="bg1"/>
                </a:solidFill>
              </a:rPr>
              <a:t>, Waylon </a:t>
            </a:r>
            <a:r>
              <a:rPr lang="en-US" sz="2000" dirty="0" err="1">
                <a:solidFill>
                  <a:schemeClr val="bg1"/>
                </a:solidFill>
              </a:rPr>
              <a:t>Ergle</a:t>
            </a:r>
            <a:r>
              <a:rPr lang="en-US" sz="2000" dirty="0">
                <a:solidFill>
                  <a:schemeClr val="bg1"/>
                </a:solidFill>
              </a:rPr>
              <a:t>, Mattia Galanti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Sponsor: Mr. Paul </a:t>
            </a:r>
            <a:r>
              <a:rPr lang="en-US" sz="2000" dirty="0" err="1">
                <a:solidFill>
                  <a:schemeClr val="bg1"/>
                </a:solidFill>
              </a:rPr>
              <a:t>Cuenin</a:t>
            </a:r>
            <a:r>
              <a:rPr lang="en-US" sz="2000" dirty="0">
                <a:solidFill>
                  <a:schemeClr val="bg1"/>
                </a:solidFill>
              </a:rPr>
              <a:t>, Marketing Director at Greenwood Partnership Alliance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Supervisor: Dr. Farha Ali</a:t>
            </a:r>
            <a:br>
              <a:rPr lang="en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accent3"/>
                </a:solidFill>
              </a:rPr>
              <a:t>Look &amp; Feel</a:t>
            </a:r>
          </a:p>
        </p:txBody>
      </p:sp>
      <p:sp>
        <p:nvSpPr>
          <p:cNvPr id="7" name="Google Shape;293;p17">
            <a:extLst>
              <a:ext uri="{FF2B5EF4-FFF2-40B4-BE49-F238E27FC236}">
                <a16:creationId xmlns:a16="http://schemas.microsoft.com/office/drawing/2014/main" id="{D2AC326E-56C3-9C40-9A2B-30EAF6D47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780" y="1083916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.PingFang SC Regular"/>
              <a:buChar char="◎"/>
            </a:pPr>
            <a:r>
              <a:rPr lang="en-US" dirty="0">
                <a:solidFill>
                  <a:schemeClr val="bg1"/>
                </a:solidFill>
                <a:hlinkClick r:id="rId2"/>
              </a:rPr>
              <a:t>http://localhost:8080/home-hustler/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68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accent3"/>
                </a:solidFill>
              </a:rPr>
              <a:t>Recap</a:t>
            </a:r>
          </a:p>
        </p:txBody>
      </p:sp>
      <p:sp>
        <p:nvSpPr>
          <p:cNvPr id="7" name="Google Shape;293;p17">
            <a:extLst>
              <a:ext uri="{FF2B5EF4-FFF2-40B4-BE49-F238E27FC236}">
                <a16:creationId xmlns:a16="http://schemas.microsoft.com/office/drawing/2014/main" id="{D2AC326E-56C3-9C40-9A2B-30EAF6D47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4900" y="83422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Designing the website required: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HTML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CSS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SQL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PHP 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JavaScript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jQuery 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AJAX for Google Maps API calls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RESO API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Google Maps API</a:t>
            </a:r>
          </a:p>
          <a:p>
            <a:pPr lvl="0">
              <a:buFont typeface=".PingFang SC Regular"/>
              <a:buChar char="◎"/>
            </a:pPr>
            <a:r>
              <a:rPr lang="en-US" sz="1800" dirty="0">
                <a:solidFill>
                  <a:schemeClr val="bg1"/>
                </a:solidFill>
              </a:rPr>
              <a:t>Utility API</a:t>
            </a:r>
          </a:p>
        </p:txBody>
      </p:sp>
    </p:spTree>
    <p:extLst>
      <p:ext uri="{BB962C8B-B14F-4D97-AF65-F5344CB8AC3E}">
        <p14:creationId xmlns:p14="http://schemas.microsoft.com/office/powerpoint/2010/main" val="1480484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5"/>
          <p:cNvSpPr txBox="1">
            <a:spLocks noGrp="1"/>
          </p:cNvSpPr>
          <p:nvPr>
            <p:ph type="ctrTitle" idx="4294967295"/>
          </p:nvPr>
        </p:nvSpPr>
        <p:spPr>
          <a:xfrm>
            <a:off x="638175" y="12023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448" name="Google Shape;448;p35"/>
          <p:cNvSpPr txBox="1">
            <a:spLocks noGrp="1"/>
          </p:cNvSpPr>
          <p:nvPr>
            <p:ph type="subTitle" idx="4294967295"/>
          </p:nvPr>
        </p:nvSpPr>
        <p:spPr>
          <a:xfrm>
            <a:off x="714375" y="2401913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Any questions?</a:t>
            </a:r>
            <a:endParaRPr sz="3600"/>
          </a:p>
        </p:txBody>
      </p:sp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>
            <a:spLocks noGrp="1"/>
          </p:cNvSpPr>
          <p:nvPr>
            <p:ph type="title"/>
          </p:nvPr>
        </p:nvSpPr>
        <p:spPr>
          <a:xfrm>
            <a:off x="735875" y="147626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3"/>
                </a:solidFill>
              </a:rPr>
              <a:t>Agenda</a:t>
            </a:r>
            <a:endParaRPr sz="3600" dirty="0">
              <a:solidFill>
                <a:schemeClr val="accent3"/>
              </a:solidFill>
            </a:endParaRPr>
          </a:p>
        </p:txBody>
      </p:sp>
      <p:sp>
        <p:nvSpPr>
          <p:cNvPr id="263" name="Google Shape;263;p13"/>
          <p:cNvSpPr txBox="1"/>
          <p:nvPr/>
        </p:nvSpPr>
        <p:spPr>
          <a:xfrm>
            <a:off x="735875" y="1191603"/>
            <a:ext cx="5647170" cy="28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600"/>
              </a:spcBef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Problem Statement</a:t>
            </a:r>
          </a:p>
          <a:p>
            <a:pPr marL="342900" lvl="0" indent="-342900">
              <a:spcBef>
                <a:spcPts val="600"/>
              </a:spcBef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Our Solution</a:t>
            </a:r>
          </a:p>
          <a:p>
            <a:pPr marL="342900" lvl="0" indent="-342900">
              <a:spcBef>
                <a:spcPts val="600"/>
              </a:spcBef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Alternatives</a:t>
            </a:r>
          </a:p>
          <a:p>
            <a:pPr marL="342900" lvl="0" indent="-342900">
              <a:spcBef>
                <a:spcPts val="600"/>
              </a:spcBef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System Design</a:t>
            </a:r>
          </a:p>
          <a:p>
            <a:pPr marL="342900" lvl="0" indent="-342900">
              <a:spcBef>
                <a:spcPts val="600"/>
              </a:spcBef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Functionality</a:t>
            </a:r>
          </a:p>
          <a:p>
            <a:pPr marL="342900" lvl="0" indent="-342900">
              <a:spcBef>
                <a:spcPts val="600"/>
              </a:spcBef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Look &amp; Feel</a:t>
            </a:r>
          </a:p>
          <a:p>
            <a:pPr marL="342900" lvl="0" indent="-342900">
              <a:spcBef>
                <a:spcPts val="600"/>
              </a:spcBef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Recap</a:t>
            </a:r>
          </a:p>
          <a:p>
            <a:pPr marL="342900" lvl="0" indent="-342900">
              <a:spcBef>
                <a:spcPts val="600"/>
              </a:spcBef>
              <a:buFont typeface=".PingFang SC Regular"/>
              <a:buChar char="◎"/>
            </a:pPr>
            <a:r>
              <a:rPr lang="en-US" sz="2000" b="1" dirty="0">
                <a:solidFill>
                  <a:schemeClr val="bg1"/>
                </a:solidFill>
                <a:latin typeface="PT Serif"/>
                <a:ea typeface="PT Serif"/>
                <a:cs typeface="PT Serif"/>
                <a:sym typeface="PT Serif"/>
              </a:rPr>
              <a:t>Questions?</a:t>
            </a:r>
          </a:p>
          <a:p>
            <a:pPr marL="342900" lvl="0" indent="-342900">
              <a:spcBef>
                <a:spcPts val="600"/>
              </a:spcBef>
              <a:buFont typeface=".PingFang SC Regular"/>
              <a:buChar char="◎"/>
            </a:pPr>
            <a:endParaRPr lang="en-US" sz="2000" b="1" dirty="0">
              <a:solidFill>
                <a:schemeClr val="accent3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.PingFang SC Regular"/>
              <a:buChar char="◎"/>
            </a:pPr>
            <a:endParaRPr sz="2000" dirty="0">
              <a:solidFill>
                <a:schemeClr val="accent3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.PingFang SC Regular"/>
              <a:buChar char="◎"/>
            </a:pPr>
            <a:endParaRPr sz="2000" dirty="0">
              <a:solidFill>
                <a:schemeClr val="accent3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266" name="Google Shape;266;p13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4"/>
          <p:cNvSpPr txBox="1">
            <a:spLocks noGrp="1"/>
          </p:cNvSpPr>
          <p:nvPr>
            <p:ph type="ctrTitle" idx="4294967295"/>
          </p:nvPr>
        </p:nvSpPr>
        <p:spPr>
          <a:xfrm>
            <a:off x="624900" y="264743"/>
            <a:ext cx="6593700" cy="6931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3"/>
                </a:solidFill>
              </a:rPr>
              <a:t>Problem Statement</a:t>
            </a:r>
            <a:endParaRPr sz="3600" dirty="0">
              <a:solidFill>
                <a:schemeClr val="accent3"/>
              </a:solidFill>
            </a:endParaRPr>
          </a:p>
        </p:txBody>
      </p:sp>
      <p:sp>
        <p:nvSpPr>
          <p:cNvPr id="273" name="Google Shape;273;p14"/>
          <p:cNvSpPr txBox="1">
            <a:spLocks noGrp="1"/>
          </p:cNvSpPr>
          <p:nvPr>
            <p:ph type="body" idx="4294967295"/>
          </p:nvPr>
        </p:nvSpPr>
        <p:spPr>
          <a:xfrm>
            <a:off x="624900" y="815848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.PingFang SC Regular"/>
              <a:buChar char="◎"/>
            </a:pPr>
            <a:r>
              <a:rPr lang="en-US" sz="1700" dirty="0"/>
              <a:t>Popular real estate search engines such as Zillow lack search optimization based on commuting costs. 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dirty="0"/>
              <a:t>Commuting costs can add significant drawback to personal finances when considering: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dirty="0"/>
              <a:t>gas consumption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dirty="0"/>
              <a:t> depreciation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dirty="0"/>
              <a:t> maintenance</a:t>
            </a:r>
          </a:p>
          <a:p>
            <a:pPr marL="742950" lvl="1" indent="-285750">
              <a:buFont typeface=".PingFang SC Regular"/>
              <a:buChar char="◎"/>
            </a:pPr>
            <a:r>
              <a:rPr lang="en-US" sz="1700" dirty="0"/>
              <a:t>time loss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dirty="0"/>
              <a:t> On average, each mile of commuting will cost $170 per year. 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dirty="0"/>
              <a:t>When factoring in time lost through commuting, the potential loss of on-the-clock pay increases commuting cost substantially.</a:t>
            </a:r>
          </a:p>
          <a:p>
            <a:pPr marL="285750" indent="-285750">
              <a:buFont typeface=".PingFang SC Regular"/>
              <a:buChar char="◎"/>
            </a:pPr>
            <a:r>
              <a:rPr lang="en-US" sz="1700" dirty="0"/>
              <a:t> Factoring in time loss for an employee who earns $25 per hour, each mile of commuting will cost $795 per year</a:t>
            </a:r>
          </a:p>
        </p:txBody>
      </p:sp>
      <p:sp>
        <p:nvSpPr>
          <p:cNvPr id="274" name="Google Shape;274;p1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465959" y="-179975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accent3"/>
                </a:solidFill>
              </a:rPr>
              <a:t>Our</a:t>
            </a:r>
            <a:r>
              <a:rPr lang="it-IT" dirty="0">
                <a:solidFill>
                  <a:schemeClr val="accent3"/>
                </a:solidFill>
              </a:rPr>
              <a:t> Solution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465959" y="135526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200" dirty="0">
                <a:solidFill>
                  <a:schemeClr val="bg1"/>
                </a:solidFill>
              </a:rPr>
              <a:t>Home Hustler offers a search engine capable of optimizing commute costs for to-be homebuyers, allowing them to find the perfect balance for their budget.</a:t>
            </a:r>
            <a:endParaRPr sz="2200" dirty="0">
              <a:solidFill>
                <a:schemeClr val="bg1"/>
              </a:solidFill>
            </a:endParaRP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ctrTitle"/>
          </p:nvPr>
        </p:nvSpPr>
        <p:spPr>
          <a:xfrm>
            <a:off x="465959" y="-179975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solidFill>
                  <a:schemeClr val="accent3"/>
                </a:solidFill>
              </a:rPr>
              <a:t>Alternatives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465959" y="135526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Zillow</a:t>
            </a:r>
          </a:p>
          <a:p>
            <a:pPr marL="342900" lvl="0" indent="-342900"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Realtor</a:t>
            </a:r>
          </a:p>
          <a:p>
            <a:pPr marL="342900" lvl="0" indent="-342900"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Trulia</a:t>
            </a:r>
          </a:p>
          <a:p>
            <a:pPr marL="342900" lvl="0" indent="-342900">
              <a:buFont typeface=".PingFang SC Regular"/>
              <a:buChar char="◎"/>
            </a:pPr>
            <a:r>
              <a:rPr lang="en-US" sz="2200" dirty="0" err="1">
                <a:solidFill>
                  <a:schemeClr val="bg1"/>
                </a:solidFill>
              </a:rPr>
              <a:t>HomeFinder</a:t>
            </a:r>
            <a:endParaRPr lang="en-US" sz="2200" dirty="0">
              <a:solidFill>
                <a:schemeClr val="bg1"/>
              </a:solidFill>
            </a:endParaRPr>
          </a:p>
          <a:p>
            <a:pPr marL="342900" lvl="0" indent="-342900">
              <a:buFont typeface=".PingFang SC Regular"/>
              <a:buChar char="◎"/>
            </a:pPr>
            <a:r>
              <a:rPr lang="en-US" sz="2200" dirty="0" err="1">
                <a:solidFill>
                  <a:schemeClr val="bg1"/>
                </a:solidFill>
              </a:rPr>
              <a:t>Remax</a:t>
            </a:r>
            <a:endParaRPr lang="en-US" sz="2200" dirty="0">
              <a:solidFill>
                <a:schemeClr val="bg1"/>
              </a:solidFill>
            </a:endParaRPr>
          </a:p>
          <a:p>
            <a:pPr marL="342900" lvl="0" indent="-342900"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Our Solution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2200" dirty="0">
                <a:solidFill>
                  <a:schemeClr val="bg1"/>
                </a:solidFill>
              </a:rPr>
              <a:t>Search optimization based on commuting costs</a:t>
            </a: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8376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"/>
          <p:cNvSpPr txBox="1">
            <a:spLocks noGrp="1"/>
          </p:cNvSpPr>
          <p:nvPr>
            <p:ph type="title"/>
          </p:nvPr>
        </p:nvSpPr>
        <p:spPr>
          <a:xfrm>
            <a:off x="717780" y="780900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System Design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93" name="Google Shape;293;p17"/>
          <p:cNvSpPr txBox="1">
            <a:spLocks noGrp="1"/>
          </p:cNvSpPr>
          <p:nvPr>
            <p:ph type="body" idx="1"/>
          </p:nvPr>
        </p:nvSpPr>
        <p:spPr>
          <a:xfrm>
            <a:off x="717780" y="151357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.PingFang SC Regular"/>
              <a:buChar char="◎"/>
            </a:pPr>
            <a:r>
              <a:rPr lang="en-US" dirty="0">
                <a:solidFill>
                  <a:schemeClr val="bg1"/>
                </a:solidFill>
                <a:hlinkClick r:id="rId3" action="ppaction://hlinksldjump"/>
              </a:rPr>
              <a:t>Use Case Diagram</a:t>
            </a:r>
            <a:endParaRPr lang="en-US" dirty="0">
              <a:solidFill>
                <a:schemeClr val="bg1"/>
              </a:solidFill>
            </a:endParaRPr>
          </a:p>
          <a:p>
            <a:pPr lvl="0">
              <a:buFont typeface=".PingFang SC Regular"/>
              <a:buChar char="◎"/>
            </a:pPr>
            <a:endParaRPr lang="en-US" dirty="0">
              <a:solidFill>
                <a:schemeClr val="bg1"/>
              </a:solidFill>
            </a:endParaRPr>
          </a:p>
          <a:p>
            <a:pPr lvl="0">
              <a:buFont typeface=".PingFang SC Regular"/>
              <a:buChar char="◎"/>
            </a:pPr>
            <a:r>
              <a:rPr lang="en-US" dirty="0">
                <a:solidFill>
                  <a:schemeClr val="bg1"/>
                </a:solidFill>
                <a:hlinkClick r:id="rId4" action="ppaction://hlinksldjump"/>
              </a:rPr>
              <a:t>Class Diagram</a:t>
            </a:r>
            <a:endParaRPr lang="en-US" dirty="0">
              <a:solidFill>
                <a:schemeClr val="bg1"/>
              </a:solidFill>
            </a:endParaRPr>
          </a:p>
          <a:p>
            <a:pPr lvl="0">
              <a:buFont typeface=".PingFang SC Regular"/>
              <a:buChar char="◎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4" name="Google Shape;294;p1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4B2E0A-1038-8D44-8D8F-D05D04BA2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241" y="0"/>
            <a:ext cx="564125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15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0E25A9-9AAF-9245-B30E-DAE7D955E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13" y="0"/>
            <a:ext cx="601521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33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7453F3-CDEF-5040-8540-06F3B429CF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299;p18">
            <a:extLst>
              <a:ext uri="{FF2B5EF4-FFF2-40B4-BE49-F238E27FC236}">
                <a16:creationId xmlns:a16="http://schemas.microsoft.com/office/drawing/2014/main" id="{BFD75FCE-48EC-6E44-AF40-5BF265206639}"/>
              </a:ext>
            </a:extLst>
          </p:cNvPr>
          <p:cNvSpPr txBox="1">
            <a:spLocks/>
          </p:cNvSpPr>
          <p:nvPr/>
        </p:nvSpPr>
        <p:spPr>
          <a:xfrm>
            <a:off x="624900" y="142473"/>
            <a:ext cx="6000600" cy="69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>
                <a:solidFill>
                  <a:schemeClr val="accent3"/>
                </a:solidFill>
              </a:rPr>
              <a:t>Functionality</a:t>
            </a:r>
            <a:endParaRPr lang="en-US" sz="3600" dirty="0">
              <a:solidFill>
                <a:schemeClr val="accent3"/>
              </a:solidFill>
            </a:endParaRPr>
          </a:p>
        </p:txBody>
      </p:sp>
      <p:sp>
        <p:nvSpPr>
          <p:cNvPr id="6" name="Google Shape;300;p18">
            <a:extLst>
              <a:ext uri="{FF2B5EF4-FFF2-40B4-BE49-F238E27FC236}">
                <a16:creationId xmlns:a16="http://schemas.microsoft.com/office/drawing/2014/main" id="{85E10A90-7F7D-8C4C-8BEE-0640C314C012}"/>
              </a:ext>
            </a:extLst>
          </p:cNvPr>
          <p:cNvSpPr txBox="1">
            <a:spLocks/>
          </p:cNvSpPr>
          <p:nvPr/>
        </p:nvSpPr>
        <p:spPr>
          <a:xfrm>
            <a:off x="624900" y="772080"/>
            <a:ext cx="5143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⊸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▫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⋅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Search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cost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square footage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number of bedrooms/bathrooms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distance from work location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Sort Results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estimated total yearly/monthly cost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estimated yearly commute cost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commute distance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By listed price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Account Management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Creation</a:t>
            </a:r>
          </a:p>
          <a:p>
            <a:pPr marL="800100" lvl="1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Modification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Login</a:t>
            </a:r>
          </a:p>
          <a:p>
            <a:pPr marL="342900" indent="-342900">
              <a:buFont typeface=".PingFang SC Regular"/>
              <a:buChar char="◎"/>
            </a:pPr>
            <a:r>
              <a:rPr lang="en-US" sz="1500" dirty="0">
                <a:solidFill>
                  <a:schemeClr val="bg1"/>
                </a:solidFill>
              </a:rPr>
              <a:t>Logout</a:t>
            </a:r>
          </a:p>
          <a:p>
            <a:pPr marL="342900" indent="-342900">
              <a:buFont typeface=".PingFang SC Regular"/>
              <a:buChar char="◎"/>
            </a:pPr>
            <a:endParaRPr lang="en-US" sz="1500" dirty="0">
              <a:solidFill>
                <a:srgbClr val="6AA8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330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lthas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259</Words>
  <Application>Microsoft Macintosh PowerPoint</Application>
  <PresentationFormat>On-screen Show (16:9)</PresentationFormat>
  <Paragraphs>78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Montserrat</vt:lpstr>
      <vt:lpstr>Abril Fatface</vt:lpstr>
      <vt:lpstr>PT Serif</vt:lpstr>
      <vt:lpstr>.PingFang SC Regular</vt:lpstr>
      <vt:lpstr>Arial</vt:lpstr>
      <vt:lpstr>Balthasar template</vt:lpstr>
      <vt:lpstr>CIS 499 Home Hustler Team: Blake Edens, Waylon Ergle, Mattia Galanti Sponsor: Mr. Paul Cuenin, Marketing Director at Greenwood Partnership Alliance Supervisor: Dr. Farha Ali </vt:lpstr>
      <vt:lpstr>Agenda</vt:lpstr>
      <vt:lpstr>Problem Statement</vt:lpstr>
      <vt:lpstr>Our Solution</vt:lpstr>
      <vt:lpstr>Alternatives</vt:lpstr>
      <vt:lpstr>System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499 Home Hustler Team: Blake Edens, Waylon Ergle, Mattia Galanti Sponsor: Mr. Paul Cuenin Supervisor: Dr. Farha Ali </dc:title>
  <cp:lastModifiedBy>Mattia Galanti</cp:lastModifiedBy>
  <cp:revision>9</cp:revision>
  <dcterms:modified xsi:type="dcterms:W3CDTF">2019-03-25T14:37:01Z</dcterms:modified>
</cp:coreProperties>
</file>